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84" r:id="rId3"/>
    <p:sldId id="269" r:id="rId4"/>
    <p:sldId id="268" r:id="rId5"/>
    <p:sldId id="270" r:id="rId6"/>
    <p:sldId id="271" r:id="rId7"/>
    <p:sldId id="274" r:id="rId8"/>
    <p:sldId id="285" r:id="rId9"/>
    <p:sldId id="280" r:id="rId10"/>
    <p:sldId id="272" r:id="rId11"/>
    <p:sldId id="275" r:id="rId12"/>
    <p:sldId id="281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52"/>
    <p:restoredTop sz="95952"/>
  </p:normalViewPr>
  <p:slideViewPr>
    <p:cSldViewPr snapToGrid="0" snapToObjects="1">
      <p:cViewPr varScale="1">
        <p:scale>
          <a:sx n="124" d="100"/>
          <a:sy n="124" d="100"/>
        </p:scale>
        <p:origin x="17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tiff>
</file>

<file path=ppt/media/image20.jpeg>
</file>

<file path=ppt/media/image21.jpeg>
</file>

<file path=ppt/media/image3.png>
</file>

<file path=ppt/media/image4.png>
</file>

<file path=ppt/media/image5.png>
</file>

<file path=ppt/media/image6.JP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4F831-EEB2-9841-865E-DB967CD73E4E}" type="datetimeFigureOut">
              <a:rPr lang="en-US" smtClean="0"/>
              <a:t>4/12/21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3A7D2-4B43-E241-B8CA-94BA19C60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17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3A7D2-4B43-E241-B8CA-94BA19C604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70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8D42-1536-6943-9F3A-D2DEA70B7481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4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4113B-571F-414A-A30B-9FA17D7D8983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50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960E9-B69B-654B-96A8-A56442668382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3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6C448-FC2B-E040-A91B-FEC93917D18C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08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6A64B-EAEB-4948-9259-18868CB4090D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70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07D04-1A26-3448-898A-1530D39A8EEE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4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4EDEA-22F7-054C-B04E-61634C61DD69}" type="datetime1">
              <a:rPr lang="en-US" smtClean="0"/>
              <a:t>4/12/21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01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CD4AE-0937-244F-A91F-00C94834A54E}" type="datetime1">
              <a:rPr lang="en-US" smtClean="0"/>
              <a:t>4/12/21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6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10DB-E2EB-B743-94AB-76C1477776A1}" type="datetime1">
              <a:rPr lang="en-US" smtClean="0"/>
              <a:t>4/12/21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2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EC57-1DFC-2848-93F1-0A658F5D9181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2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7F875-DB76-C243-AD59-B0DCA113C6A9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Jose Monroy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57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944A4-FE6D-9040-906A-DDB38E367BCD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Jose Monroy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33106-156F-384B-B6A7-7CBE62100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9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0C33-3BE6-8F4A-A988-F8BB65C9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6C448-FC2B-E040-A91B-FEC93917D18C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A6B61-B7FF-0A40-89B3-C94D8FFB0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4225A-C02E-B045-A27A-459D00ADC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1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5EF3126-AF74-C04E-B8E3-E8897158BA11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F10FBD-47DC-F24A-B633-450D3C70F10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pic>
          <p:nvPicPr>
            <p:cNvPr id="9" name="Picture 2" descr="Image result for hep cornell logo">
              <a:extLst>
                <a:ext uri="{FF2B5EF4-FFF2-40B4-BE49-F238E27FC236}">
                  <a16:creationId xmlns:a16="http://schemas.microsoft.com/office/drawing/2014/main" id="{F8173B22-631D-9F49-B036-9483183EF5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62F958-7EC1-624D-A79A-34C8CEF98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2C291AC-0780-A843-A826-64F484D88D3D}"/>
              </a:ext>
            </a:extLst>
          </p:cNvPr>
          <p:cNvSpPr/>
          <p:nvPr/>
        </p:nvSpPr>
        <p:spPr>
          <a:xfrm>
            <a:off x="2492406" y="2064983"/>
            <a:ext cx="4191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Strategy for runaway emulation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4336CF-4B9C-3245-948B-48803560A00E}"/>
              </a:ext>
            </a:extLst>
          </p:cNvPr>
          <p:cNvSpPr txBox="1"/>
          <p:nvPr/>
        </p:nvSpPr>
        <p:spPr>
          <a:xfrm>
            <a:off x="3608801" y="3230148"/>
            <a:ext cx="221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TFPIX Cornell U. team</a:t>
            </a:r>
          </a:p>
        </p:txBody>
      </p:sp>
    </p:spTree>
    <p:extLst>
      <p:ext uri="{BB962C8B-B14F-4D97-AF65-F5344CB8AC3E}">
        <p14:creationId xmlns:p14="http://schemas.microsoft.com/office/powerpoint/2010/main" val="2768668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10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TRA: DT vs Tc </a:t>
              </a:r>
              <a:endParaRPr lang="en-US" sz="3600" dirty="0"/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3D0B7D7-005C-B342-BB47-05D29594D5A8}"/>
              </a:ext>
            </a:extLst>
          </p:cNvPr>
          <p:cNvSpPr txBox="1"/>
          <p:nvPr/>
        </p:nvSpPr>
        <p:spPr>
          <a:xfrm>
            <a:off x="628650" y="5712135"/>
            <a:ext cx="5950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the Tc scale was shifted back to low temperature range. </a:t>
            </a:r>
          </a:p>
          <a:p>
            <a:r>
              <a:rPr lang="en-US" dirty="0"/>
              <a:t>Error bars corresponds to an estimate of 1 </a:t>
            </a:r>
            <a:r>
              <a:rPr lang="en-US" dirty="0" err="1"/>
              <a:t>degC</a:t>
            </a:r>
            <a:r>
              <a:rPr lang="en-US" dirty="0"/>
              <a:t>  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F02DEBBC-18EC-FE4A-B22F-F3106EED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199" y="1069204"/>
            <a:ext cx="5698067" cy="456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9720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11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TRA Lab simulation vs Ansys  </a:t>
              </a:r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520357B-76B3-124D-8C44-CEC293A59136}"/>
              </a:ext>
            </a:extLst>
          </p:cNvPr>
          <p:cNvSpPr txBox="1"/>
          <p:nvPr/>
        </p:nvSpPr>
        <p:spPr>
          <a:xfrm>
            <a:off x="1477417" y="5217636"/>
            <a:ext cx="6221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are interested in the Ansys thermal simulation of our sample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825D85-2F0A-3147-BC2D-143506F08C29}"/>
              </a:ext>
            </a:extLst>
          </p:cNvPr>
          <p:cNvGrpSpPr/>
          <p:nvPr/>
        </p:nvGrpSpPr>
        <p:grpSpPr>
          <a:xfrm>
            <a:off x="196299" y="1466750"/>
            <a:ext cx="8832100" cy="3519898"/>
            <a:chOff x="196299" y="1466750"/>
            <a:chExt cx="8832100" cy="3519898"/>
          </a:xfrm>
        </p:grpSpPr>
        <p:pic>
          <p:nvPicPr>
            <p:cNvPr id="1042" name="Picture 18">
              <a:extLst>
                <a:ext uri="{FF2B5EF4-FFF2-40B4-BE49-F238E27FC236}">
                  <a16:creationId xmlns:a16="http://schemas.microsoft.com/office/drawing/2014/main" id="{BDC93ACB-DC15-144B-B2FF-9A6EA1F9A1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299" y="1524533"/>
              <a:ext cx="4067475" cy="32394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6F10973-C7BA-6245-95B3-140A465F3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16145" y="1466750"/>
              <a:ext cx="4712254" cy="351989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8553331-F8AD-8D4F-8AAC-6284ADC4DAFB}"/>
                </a:ext>
              </a:extLst>
            </p:cNvPr>
            <p:cNvSpPr txBox="1"/>
            <p:nvPr/>
          </p:nvSpPr>
          <p:spPr>
            <a:xfrm>
              <a:off x="5126182" y="1951665"/>
              <a:ext cx="7169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Ansys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1FCC4D6-C09B-7841-89C8-9CE96729F9D9}"/>
                </a:ext>
              </a:extLst>
            </p:cNvPr>
            <p:cNvCxnSpPr/>
            <p:nvPr/>
          </p:nvCxnSpPr>
          <p:spPr>
            <a:xfrm flipH="1">
              <a:off x="711526" y="4048953"/>
              <a:ext cx="501317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1321B5B-8691-AF48-9F90-1EEAA552FC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91931" y="1567018"/>
              <a:ext cx="0" cy="2910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AC3B9675-4BB0-E441-9B7F-4A51468310BC}"/>
                </a:ext>
              </a:extLst>
            </p:cNvPr>
            <p:cNvSpPr/>
            <p:nvPr/>
          </p:nvSpPr>
          <p:spPr>
            <a:xfrm>
              <a:off x="5287112" y="1609186"/>
              <a:ext cx="2411367" cy="2439767"/>
            </a:xfrm>
            <a:custGeom>
              <a:avLst/>
              <a:gdLst>
                <a:gd name="connsiteX0" fmla="*/ 0 w 2411367"/>
                <a:gd name="connsiteY0" fmla="*/ 2439767 h 2439767"/>
                <a:gd name="connsiteX1" fmla="*/ 508456 w 2411367"/>
                <a:gd name="connsiteY1" fmla="*/ 2435666 h 2439767"/>
                <a:gd name="connsiteX2" fmla="*/ 865195 w 2411367"/>
                <a:gd name="connsiteY2" fmla="*/ 2419264 h 2439767"/>
                <a:gd name="connsiteX3" fmla="*/ 1217833 w 2411367"/>
                <a:gd name="connsiteY3" fmla="*/ 2394662 h 2439767"/>
                <a:gd name="connsiteX4" fmla="*/ 1603275 w 2411367"/>
                <a:gd name="connsiteY4" fmla="*/ 2337255 h 2439767"/>
                <a:gd name="connsiteX5" fmla="*/ 1955914 w 2411367"/>
                <a:gd name="connsiteY5" fmla="*/ 2238845 h 2439767"/>
                <a:gd name="connsiteX6" fmla="*/ 2189639 w 2411367"/>
                <a:gd name="connsiteY6" fmla="*/ 2091228 h 2439767"/>
                <a:gd name="connsiteX7" fmla="*/ 2324954 w 2411367"/>
                <a:gd name="connsiteY7" fmla="*/ 1943612 h 2439767"/>
                <a:gd name="connsiteX8" fmla="*/ 2378260 w 2411367"/>
                <a:gd name="connsiteY8" fmla="*/ 1816498 h 2439767"/>
                <a:gd name="connsiteX9" fmla="*/ 2406963 w 2411367"/>
                <a:gd name="connsiteY9" fmla="*/ 1689385 h 2439767"/>
                <a:gd name="connsiteX10" fmla="*/ 2411064 w 2411367"/>
                <a:gd name="connsiteY10" fmla="*/ 1463860 h 2439767"/>
                <a:gd name="connsiteX11" fmla="*/ 2411064 w 2411367"/>
                <a:gd name="connsiteY11" fmla="*/ 0 h 2439767"/>
                <a:gd name="connsiteX12" fmla="*/ 2411064 w 2411367"/>
                <a:gd name="connsiteY12" fmla="*/ 0 h 2439767"/>
                <a:gd name="connsiteX13" fmla="*/ 2411064 w 2411367"/>
                <a:gd name="connsiteY13" fmla="*/ 0 h 243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11367" h="2439767">
                  <a:moveTo>
                    <a:pt x="0" y="2439767"/>
                  </a:moveTo>
                  <a:lnTo>
                    <a:pt x="508456" y="2435666"/>
                  </a:lnTo>
                  <a:cubicBezTo>
                    <a:pt x="652655" y="2432249"/>
                    <a:pt x="746966" y="2426098"/>
                    <a:pt x="865195" y="2419264"/>
                  </a:cubicBezTo>
                  <a:cubicBezTo>
                    <a:pt x="983424" y="2412430"/>
                    <a:pt x="1094820" y="2408330"/>
                    <a:pt x="1217833" y="2394662"/>
                  </a:cubicBezTo>
                  <a:cubicBezTo>
                    <a:pt x="1340846" y="2380994"/>
                    <a:pt x="1480262" y="2363224"/>
                    <a:pt x="1603275" y="2337255"/>
                  </a:cubicBezTo>
                  <a:cubicBezTo>
                    <a:pt x="1726288" y="2311286"/>
                    <a:pt x="1858187" y="2279849"/>
                    <a:pt x="1955914" y="2238845"/>
                  </a:cubicBezTo>
                  <a:cubicBezTo>
                    <a:pt x="2053641" y="2197840"/>
                    <a:pt x="2128132" y="2140434"/>
                    <a:pt x="2189639" y="2091228"/>
                  </a:cubicBezTo>
                  <a:cubicBezTo>
                    <a:pt x="2251146" y="2042022"/>
                    <a:pt x="2293517" y="1989400"/>
                    <a:pt x="2324954" y="1943612"/>
                  </a:cubicBezTo>
                  <a:cubicBezTo>
                    <a:pt x="2356391" y="1897824"/>
                    <a:pt x="2364592" y="1858869"/>
                    <a:pt x="2378260" y="1816498"/>
                  </a:cubicBezTo>
                  <a:cubicBezTo>
                    <a:pt x="2391928" y="1774127"/>
                    <a:pt x="2401496" y="1748158"/>
                    <a:pt x="2406963" y="1689385"/>
                  </a:cubicBezTo>
                  <a:cubicBezTo>
                    <a:pt x="2412430" y="1630612"/>
                    <a:pt x="2410381" y="1745424"/>
                    <a:pt x="2411064" y="1463860"/>
                  </a:cubicBezTo>
                  <a:cubicBezTo>
                    <a:pt x="2411747" y="1182296"/>
                    <a:pt x="2411064" y="0"/>
                    <a:pt x="2411064" y="0"/>
                  </a:cubicBezTo>
                  <a:lnTo>
                    <a:pt x="2411064" y="0"/>
                  </a:lnTo>
                  <a:lnTo>
                    <a:pt x="2411064" y="0"/>
                  </a:ln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5780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12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Sample features and schematic I</a:t>
              </a:r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109E0AD-990C-DD45-995F-BF59462AD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292072" y="1628785"/>
            <a:ext cx="5321670" cy="411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90EC08-8A2F-A440-9031-1749D91B6D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983212" y="1618151"/>
            <a:ext cx="5321672" cy="411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7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13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Sample features and schematic II</a:t>
              </a:r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E677226-1E34-1A47-83F3-67422D8E0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793654" y="1641097"/>
            <a:ext cx="5262282" cy="406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60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0C33-3BE6-8F4A-A988-F8BB65C9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6C448-FC2B-E040-A91B-FEC93917D18C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A6B61-B7FF-0A40-89B3-C94D8FFB0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4225A-C02E-B045-A27A-459D00ADC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33106-156F-384B-B6A7-7CBE62100621}" type="slidenum">
              <a:rPr lang="en-US" smtClean="0"/>
              <a:t>2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5EF3126-AF74-C04E-B8E3-E8897158BA11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3F10FBD-47DC-F24A-B633-450D3C70F10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Strategy for runaway emulation </a:t>
              </a:r>
            </a:p>
          </p:txBody>
        </p:sp>
        <p:pic>
          <p:nvPicPr>
            <p:cNvPr id="9" name="Picture 2" descr="Image result for hep cornell logo">
              <a:extLst>
                <a:ext uri="{FF2B5EF4-FFF2-40B4-BE49-F238E27FC236}">
                  <a16:creationId xmlns:a16="http://schemas.microsoft.com/office/drawing/2014/main" id="{F8173B22-631D-9F49-B036-9483183EF5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362F958-7EC1-624D-A79A-34C8CEF98F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64C94705-904D-D04C-9B04-CD1FE7579762}"/>
              </a:ext>
            </a:extLst>
          </p:cNvPr>
          <p:cNvSpPr txBox="1"/>
          <p:nvPr/>
        </p:nvSpPr>
        <p:spPr>
          <a:xfrm>
            <a:off x="138223" y="3977739"/>
            <a:ext cx="1458036" cy="369332"/>
          </a:xfrm>
          <a:prstGeom prst="rect">
            <a:avLst/>
          </a:prstGeom>
          <a:noFill/>
          <a:ln>
            <a:solidFill>
              <a:srgbClr val="0128FF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0128FF"/>
                </a:solidFill>
              </a:rPr>
              <a:t>Specific goal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59CBE57-DB75-D149-9C8E-B3C150C690AE}"/>
              </a:ext>
            </a:extLst>
          </p:cNvPr>
          <p:cNvSpPr txBox="1"/>
          <p:nvPr/>
        </p:nvSpPr>
        <p:spPr>
          <a:xfrm>
            <a:off x="271935" y="4614867"/>
            <a:ext cx="876573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 the difference between the heater temperature (T</a:t>
            </a:r>
            <a:r>
              <a:rPr lang="en-US" baseline="-25000" dirty="0"/>
              <a:t>h</a:t>
            </a:r>
            <a:r>
              <a:rPr lang="en-US" dirty="0"/>
              <a:t>) and coolant temperature (T</a:t>
            </a:r>
            <a:r>
              <a:rPr lang="en-US" baseline="-25000" dirty="0"/>
              <a:t>c</a:t>
            </a:r>
            <a:r>
              <a:rPr lang="en-US" dirty="0"/>
              <a:t>)</a:t>
            </a:r>
          </a:p>
          <a:p>
            <a:r>
              <a:rPr lang="en-US" dirty="0"/>
              <a:t>as a function of the coolant temperature, i.e.</a:t>
            </a:r>
          </a:p>
          <a:p>
            <a:endParaRPr lang="en-US" dirty="0"/>
          </a:p>
          <a:p>
            <a:r>
              <a:rPr lang="en-US" dirty="0"/>
              <a:t>				</a:t>
            </a:r>
            <a:r>
              <a:rPr lang="en-US" sz="2400" dirty="0">
                <a:solidFill>
                  <a:srgbClr val="FF0000"/>
                </a:solidFill>
              </a:rPr>
              <a:t>T</a:t>
            </a:r>
            <a:r>
              <a:rPr lang="en-US" sz="2400" baseline="-25000" dirty="0">
                <a:solidFill>
                  <a:srgbClr val="FF0000"/>
                </a:solidFill>
              </a:rPr>
              <a:t>h</a:t>
            </a:r>
            <a:r>
              <a:rPr lang="en-US" sz="2400" dirty="0">
                <a:solidFill>
                  <a:srgbClr val="FF0000"/>
                </a:solidFill>
              </a:rPr>
              <a:t>-T</a:t>
            </a:r>
            <a:r>
              <a:rPr lang="en-US" sz="2400" baseline="-25000" dirty="0">
                <a:solidFill>
                  <a:srgbClr val="FF0000"/>
                </a:solidFill>
              </a:rPr>
              <a:t>c</a:t>
            </a:r>
            <a:r>
              <a:rPr lang="en-US" sz="2400" dirty="0">
                <a:solidFill>
                  <a:srgbClr val="FF0000"/>
                </a:solidFill>
              </a:rPr>
              <a:t>   </a:t>
            </a:r>
            <a:r>
              <a:rPr lang="en-US" sz="2400" i="1" dirty="0">
                <a:solidFill>
                  <a:srgbClr val="FF0000"/>
                </a:solidFill>
              </a:rPr>
              <a:t>vs</a:t>
            </a:r>
            <a:r>
              <a:rPr lang="en-US" sz="2400" dirty="0">
                <a:solidFill>
                  <a:srgbClr val="FF0000"/>
                </a:solidFill>
              </a:rPr>
              <a:t>   T</a:t>
            </a:r>
            <a:r>
              <a:rPr lang="en-US" sz="2400" baseline="-25000" dirty="0">
                <a:solidFill>
                  <a:srgbClr val="FF0000"/>
                </a:solidFill>
              </a:rPr>
              <a:t>c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08B9087-B3A6-0648-8AEF-B818EE0525EB}"/>
              </a:ext>
            </a:extLst>
          </p:cNvPr>
          <p:cNvGrpSpPr/>
          <p:nvPr/>
        </p:nvGrpSpPr>
        <p:grpSpPr>
          <a:xfrm>
            <a:off x="179099" y="1270660"/>
            <a:ext cx="8858575" cy="2500839"/>
            <a:chOff x="179099" y="1270660"/>
            <a:chExt cx="8858575" cy="2500839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788131" y="1986742"/>
              <a:ext cx="0" cy="29925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256B249C-5EED-154E-82F2-35412BDED9AB}"/>
                </a:ext>
              </a:extLst>
            </p:cNvPr>
            <p:cNvSpPr/>
            <p:nvPr/>
          </p:nvSpPr>
          <p:spPr>
            <a:xfrm>
              <a:off x="3484613" y="2468479"/>
              <a:ext cx="2560320" cy="9144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DFB1313-A1E3-354C-84D3-F770BAB6F2EB}"/>
                </a:ext>
              </a:extLst>
            </p:cNvPr>
            <p:cNvSpPr/>
            <p:nvPr/>
          </p:nvSpPr>
          <p:spPr>
            <a:xfrm>
              <a:off x="2193023" y="3068342"/>
              <a:ext cx="125730" cy="308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3B6C43A-988A-C24E-8636-3F06AF51EBF1}"/>
                </a:ext>
              </a:extLst>
            </p:cNvPr>
            <p:cNvCxnSpPr/>
            <p:nvPr/>
          </p:nvCxnSpPr>
          <p:spPr>
            <a:xfrm>
              <a:off x="2244458" y="3062839"/>
              <a:ext cx="5629275" cy="114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58FF76C-DEFE-B74A-8D94-18FE542F8AFF}"/>
                </a:ext>
              </a:extLst>
            </p:cNvPr>
            <p:cNvCxnSpPr/>
            <p:nvPr/>
          </p:nvCxnSpPr>
          <p:spPr>
            <a:xfrm>
              <a:off x="2259698" y="3375259"/>
              <a:ext cx="5617208" cy="146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FD56E2F-71C9-1E40-81C9-3AC8B45A5F9F}"/>
                </a:ext>
              </a:extLst>
            </p:cNvPr>
            <p:cNvSpPr/>
            <p:nvPr/>
          </p:nvSpPr>
          <p:spPr>
            <a:xfrm>
              <a:off x="7810868" y="3060363"/>
              <a:ext cx="125730" cy="308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7484A88-5925-8145-9E82-E0598141B08C}"/>
                </a:ext>
              </a:extLst>
            </p:cNvPr>
            <p:cNvSpPr/>
            <p:nvPr/>
          </p:nvSpPr>
          <p:spPr>
            <a:xfrm>
              <a:off x="2833103" y="2609449"/>
              <a:ext cx="3771900" cy="116205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D395AB-BFC1-5A4C-B6E7-9D1872FD88DB}"/>
                </a:ext>
              </a:extLst>
            </p:cNvPr>
            <p:cNvSpPr/>
            <p:nvPr/>
          </p:nvSpPr>
          <p:spPr>
            <a:xfrm>
              <a:off x="3473183" y="2132437"/>
              <a:ext cx="2560320" cy="256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24F3D7D-646A-4643-BEBB-3FDDCFA94E83}"/>
                </a:ext>
              </a:extLst>
            </p:cNvPr>
            <p:cNvSpPr txBox="1"/>
            <p:nvPr/>
          </p:nvSpPr>
          <p:spPr>
            <a:xfrm>
              <a:off x="4344149" y="2068429"/>
              <a:ext cx="822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Heater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C93BC66-F00B-A142-80CA-371611732E93}"/>
                </a:ext>
              </a:extLst>
            </p:cNvPr>
            <p:cNvSpPr txBox="1"/>
            <p:nvPr/>
          </p:nvSpPr>
          <p:spPr>
            <a:xfrm>
              <a:off x="6005309" y="2312269"/>
              <a:ext cx="551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TIM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6D31F4-6BE9-7546-A862-EFAEF9FF55CC}"/>
                </a:ext>
              </a:extLst>
            </p:cNvPr>
            <p:cNvSpPr txBox="1"/>
            <p:nvPr/>
          </p:nvSpPr>
          <p:spPr>
            <a:xfrm>
              <a:off x="3607192" y="3007620"/>
              <a:ext cx="2018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Carbon Fiber/foam</a:t>
              </a:r>
            </a:p>
          </p:txBody>
        </p:sp>
        <p:sp>
          <p:nvSpPr>
            <p:cNvPr id="47" name="Right Arrow 46">
              <a:extLst>
                <a:ext uri="{FF2B5EF4-FFF2-40B4-BE49-F238E27FC236}">
                  <a16:creationId xmlns:a16="http://schemas.microsoft.com/office/drawing/2014/main" id="{D7D1CB78-32EF-8946-A25F-E552826B9854}"/>
                </a:ext>
              </a:extLst>
            </p:cNvPr>
            <p:cNvSpPr/>
            <p:nvPr/>
          </p:nvSpPr>
          <p:spPr>
            <a:xfrm>
              <a:off x="1280909" y="3101701"/>
              <a:ext cx="630936" cy="2468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6841C432-E377-5545-B39C-C0290FCBDBE8}"/>
                </a:ext>
              </a:extLst>
            </p:cNvPr>
            <p:cNvSpPr/>
            <p:nvPr/>
          </p:nvSpPr>
          <p:spPr>
            <a:xfrm>
              <a:off x="8145005" y="3089509"/>
              <a:ext cx="630936" cy="24688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A37EE42-6737-3B4C-B4C8-AB08C14E4BA5}"/>
                </a:ext>
              </a:extLst>
            </p:cNvPr>
            <p:cNvSpPr txBox="1"/>
            <p:nvPr/>
          </p:nvSpPr>
          <p:spPr>
            <a:xfrm>
              <a:off x="1253477" y="2809093"/>
              <a:ext cx="3426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baseline="-25000" dirty="0"/>
                <a:t>c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0FE5923-2819-8846-997B-9C6CC0EE88A0}"/>
                </a:ext>
              </a:extLst>
            </p:cNvPr>
            <p:cNvSpPr txBox="1"/>
            <p:nvPr/>
          </p:nvSpPr>
          <p:spPr>
            <a:xfrm>
              <a:off x="402041" y="2876137"/>
              <a:ext cx="75206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Coolant</a:t>
              </a:r>
            </a:p>
            <a:p>
              <a:r>
                <a:rPr lang="en-US" sz="1400" dirty="0"/>
                <a:t>Flow</a:t>
              </a:r>
            </a:p>
            <a:p>
              <a:r>
                <a:rPr lang="en-US" sz="1400" dirty="0"/>
                <a:t>Glycol</a:t>
              </a: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58E0487-594E-EE4A-844D-D1473C55C836}"/>
                </a:ext>
              </a:extLst>
            </p:cNvPr>
            <p:cNvGrpSpPr/>
            <p:nvPr/>
          </p:nvGrpSpPr>
          <p:grpSpPr>
            <a:xfrm>
              <a:off x="1531935" y="1582627"/>
              <a:ext cx="849216" cy="832663"/>
              <a:chOff x="3291840" y="1298448"/>
              <a:chExt cx="548947" cy="512064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C939F00D-6C5D-1543-827A-1B6BA09EB92E}"/>
                  </a:ext>
                </a:extLst>
              </p:cNvPr>
              <p:cNvSpPr txBox="1"/>
              <p:nvPr/>
            </p:nvSpPr>
            <p:spPr>
              <a:xfrm>
                <a:off x="3348401" y="1411444"/>
                <a:ext cx="492386" cy="2271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</a:t>
                </a:r>
                <a:r>
                  <a:rPr lang="en-US" baseline="-25000" dirty="0"/>
                  <a:t>heater</a:t>
                </a: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2005396-BA57-6040-8A70-FD030A3D338C}"/>
                  </a:ext>
                </a:extLst>
              </p:cNvPr>
              <p:cNvSpPr/>
              <p:nvPr/>
            </p:nvSpPr>
            <p:spPr>
              <a:xfrm>
                <a:off x="3291840" y="1298448"/>
                <a:ext cx="539496" cy="51206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823DEEE-746D-A24F-A151-E4CB58814AE8}"/>
                </a:ext>
              </a:extLst>
            </p:cNvPr>
            <p:cNvSpPr/>
            <p:nvPr/>
          </p:nvSpPr>
          <p:spPr>
            <a:xfrm>
              <a:off x="7109829" y="1419334"/>
              <a:ext cx="795528" cy="9939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FDB5C8E-B0F6-814B-A465-B5C9D75DF158}"/>
                </a:ext>
              </a:extLst>
            </p:cNvPr>
            <p:cNvSpPr txBox="1"/>
            <p:nvPr/>
          </p:nvSpPr>
          <p:spPr>
            <a:xfrm>
              <a:off x="7119809" y="1588589"/>
              <a:ext cx="7955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Power supply</a:t>
              </a: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ADE00B3-2DEB-274E-98BF-0787E2D92C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4629" y="1587731"/>
              <a:ext cx="4984440" cy="12282"/>
            </a:xfrm>
            <a:prstGeom prst="line">
              <a:avLst/>
            </a:prstGeom>
            <a:ln w="1905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70E7AB59-EF63-FE40-A3F5-9C1CB47F42FF}"/>
                </a:ext>
              </a:extLst>
            </p:cNvPr>
            <p:cNvCxnSpPr>
              <a:endCxn id="37" idx="3"/>
            </p:cNvCxnSpPr>
            <p:nvPr/>
          </p:nvCxnSpPr>
          <p:spPr>
            <a:xfrm flipH="1" flipV="1">
              <a:off x="6033503" y="2260453"/>
              <a:ext cx="1061633" cy="898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30656C44-4FA0-8A45-970D-43FA29C5A4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65251" y="1983179"/>
              <a:ext cx="2426443" cy="765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0EE33EB-20B6-7F4B-AE91-0A9B9BC7D373}"/>
                </a:ext>
              </a:extLst>
            </p:cNvPr>
            <p:cNvSpPr txBox="1"/>
            <p:nvPr/>
          </p:nvSpPr>
          <p:spPr>
            <a:xfrm>
              <a:off x="7226024" y="2488407"/>
              <a:ext cx="1811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Use Moresco PPE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914E9C1-C0B9-2D49-8A13-1F4DC3F24215}"/>
                </a:ext>
              </a:extLst>
            </p:cNvPr>
            <p:cNvCxnSpPr>
              <a:stCxn id="62" idx="1"/>
              <a:endCxn id="45" idx="3"/>
            </p:cNvCxnSpPr>
            <p:nvPr/>
          </p:nvCxnSpPr>
          <p:spPr>
            <a:xfrm flipH="1" flipV="1">
              <a:off x="6557063" y="2496935"/>
              <a:ext cx="668961" cy="1761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8FFB2D2-D2B5-7E4C-8AFE-2C2BE02A070A}"/>
                </a:ext>
              </a:extLst>
            </p:cNvPr>
            <p:cNvSpPr txBox="1"/>
            <p:nvPr/>
          </p:nvSpPr>
          <p:spPr>
            <a:xfrm>
              <a:off x="179099" y="1491925"/>
              <a:ext cx="1091821" cy="646331"/>
            </a:xfrm>
            <a:prstGeom prst="rect">
              <a:avLst/>
            </a:prstGeom>
            <a:noFill/>
            <a:ln>
              <a:solidFill>
                <a:srgbClr val="0128F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0128FF"/>
                  </a:solidFill>
                </a:rPr>
                <a:t>General set up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3722914" y="1270660"/>
              <a:ext cx="1545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Feedback loop</a:t>
              </a:r>
            </a:p>
          </p:txBody>
        </p:sp>
        <p:cxnSp>
          <p:nvCxnSpPr>
            <p:cNvPr id="12" name="Straight Arrow Connector 11"/>
            <p:cNvCxnSpPr>
              <a:stCxn id="3" idx="3"/>
            </p:cNvCxnSpPr>
            <p:nvPr/>
          </p:nvCxnSpPr>
          <p:spPr>
            <a:xfrm flipV="1">
              <a:off x="5268530" y="1454727"/>
              <a:ext cx="776010" cy="59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4705004" y="2069869"/>
              <a:ext cx="199505" cy="58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28706" y="1596044"/>
              <a:ext cx="1550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Thermocouple</a:t>
              </a: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flipH="1">
              <a:off x="4933406" y="1812175"/>
              <a:ext cx="370115" cy="24384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9791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3408E-F30C-574F-A8F7-4B7EA650D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102D7-9B96-F241-BF75-07AB9B7F3B69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193EF-64AE-1D4A-9A16-49F6F0D10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060F7-74D3-954B-BA65-0AE2B842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3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223DC9-A899-F74C-9899-97590A19506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27F58-43EA-344C-923F-FFA6F24DAB95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dirty="0"/>
                <a:t>        Unit cell sample (</a:t>
              </a:r>
              <a:r>
                <a:rPr lang="en-US" sz="4400" dirty="0" err="1"/>
                <a:t>ucs</a:t>
              </a:r>
              <a:r>
                <a:rPr lang="en-US" sz="4400" dirty="0"/>
                <a:t>)</a:t>
              </a:r>
            </a:p>
          </p:txBody>
        </p:sp>
        <p:pic>
          <p:nvPicPr>
            <p:cNvPr id="10" name="Picture 2" descr="Image result for hep cornell logo">
              <a:extLst>
                <a:ext uri="{FF2B5EF4-FFF2-40B4-BE49-F238E27FC236}">
                  <a16:creationId xmlns:a16="http://schemas.microsoft.com/office/drawing/2014/main" id="{71D7AF8B-6DE4-954C-B8CE-EDBF16EAF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4B8B537-2724-3E4A-B794-251B7B304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pic>
        <p:nvPicPr>
          <p:cNvPr id="35" name="Content Placeholder 4">
            <a:extLst>
              <a:ext uri="{FF2B5EF4-FFF2-40B4-BE49-F238E27FC236}">
                <a16:creationId xmlns:a16="http://schemas.microsoft.com/office/drawing/2014/main" id="{ACDFC1A9-0EEB-4B4B-BF9F-03B3D9CA7E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26455" y="2013015"/>
            <a:ext cx="3822700" cy="4203700"/>
          </a:xfr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522CE94-E0C4-4E49-A9F6-F1A7035FDB6D}"/>
              </a:ext>
            </a:extLst>
          </p:cNvPr>
          <p:cNvSpPr txBox="1"/>
          <p:nvPr/>
        </p:nvSpPr>
        <p:spPr>
          <a:xfrm>
            <a:off x="451669" y="2183192"/>
            <a:ext cx="1765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Neighbor mod.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13DEBC4-9C21-DE48-BCE3-E5BD69745B2D}"/>
              </a:ext>
            </a:extLst>
          </p:cNvPr>
          <p:cNvCxnSpPr/>
          <p:nvPr/>
        </p:nvCxnSpPr>
        <p:spPr>
          <a:xfrm>
            <a:off x="1513596" y="2552524"/>
            <a:ext cx="797442" cy="215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8A4EDAB-63C3-DE4D-8558-9B707A440313}"/>
              </a:ext>
            </a:extLst>
          </p:cNvPr>
          <p:cNvCxnSpPr>
            <a:cxnSpLocks/>
          </p:cNvCxnSpPr>
          <p:nvPr/>
        </p:nvCxnSpPr>
        <p:spPr>
          <a:xfrm>
            <a:off x="1377145" y="2618092"/>
            <a:ext cx="2071576" cy="1606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7AF52C0-AB5C-7247-BC54-CAB4DE92088A}"/>
              </a:ext>
            </a:extLst>
          </p:cNvPr>
          <p:cNvCxnSpPr>
            <a:cxnSpLocks/>
          </p:cNvCxnSpPr>
          <p:nvPr/>
        </p:nvCxnSpPr>
        <p:spPr>
          <a:xfrm>
            <a:off x="1114875" y="2628724"/>
            <a:ext cx="246321" cy="1702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041E3826-98C9-8E42-BB58-DBA484BF0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6993" y="2618092"/>
            <a:ext cx="4075364" cy="35986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43CFACB-70F4-7041-9BC4-8667683D5772}"/>
              </a:ext>
            </a:extLst>
          </p:cNvPr>
          <p:cNvSpPr txBox="1"/>
          <p:nvPr/>
        </p:nvSpPr>
        <p:spPr>
          <a:xfrm>
            <a:off x="4439415" y="1131787"/>
            <a:ext cx="44886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“One module space-region”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Dimensions according to location of Neighbor modules,  Cooling circuit.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Gluing according to single tube testing   </a:t>
            </a:r>
          </a:p>
        </p:txBody>
      </p:sp>
    </p:spTree>
    <p:extLst>
      <p:ext uri="{BB962C8B-B14F-4D97-AF65-F5344CB8AC3E}">
        <p14:creationId xmlns:p14="http://schemas.microsoft.com/office/powerpoint/2010/main" val="3262364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3408E-F30C-574F-A8F7-4B7EA650D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518D3-1BA0-5B49-B20B-DF1DB163EAC1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193EF-64AE-1D4A-9A16-49F6F0D10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060F7-74D3-954B-BA65-0AE2B842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4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223DC9-A899-F74C-9899-97590A19506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27F58-43EA-344C-923F-FFA6F24DAB95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4400" dirty="0"/>
                <a:t>        Single tube sample view</a:t>
              </a:r>
            </a:p>
          </p:txBody>
        </p:sp>
        <p:pic>
          <p:nvPicPr>
            <p:cNvPr id="10" name="Picture 2" descr="Image result for hep cornell logo">
              <a:extLst>
                <a:ext uri="{FF2B5EF4-FFF2-40B4-BE49-F238E27FC236}">
                  <a16:creationId xmlns:a16="http://schemas.microsoft.com/office/drawing/2014/main" id="{71D7AF8B-6DE4-954C-B8CE-EDBF16EAF9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4B8B537-2724-3E4A-B794-251B7B304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B22DB45-4696-944A-8762-BF97144FD639}"/>
              </a:ext>
            </a:extLst>
          </p:cNvPr>
          <p:cNvGrpSpPr/>
          <p:nvPr/>
        </p:nvGrpSpPr>
        <p:grpSpPr>
          <a:xfrm>
            <a:off x="0" y="1417407"/>
            <a:ext cx="9037674" cy="3164016"/>
            <a:chOff x="159862" y="3147883"/>
            <a:chExt cx="9037674" cy="3164016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1EAE316-6F83-AD42-84C4-FD36FCB07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4216" y="3147883"/>
              <a:ext cx="7335568" cy="3164016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D788BC9-2961-414B-BBD0-C8DC116A2834}"/>
                </a:ext>
              </a:extLst>
            </p:cNvPr>
            <p:cNvSpPr txBox="1"/>
            <p:nvPr/>
          </p:nvSpPr>
          <p:spPr>
            <a:xfrm>
              <a:off x="159862" y="3631962"/>
              <a:ext cx="1750142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Carbon Fiber(CF)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B5A6EB5-8E39-BC45-AD25-C6915834A898}"/>
                </a:ext>
              </a:extLst>
            </p:cNvPr>
            <p:cNvCxnSpPr/>
            <p:nvPr/>
          </p:nvCxnSpPr>
          <p:spPr>
            <a:xfrm>
              <a:off x="1807534" y="3753403"/>
              <a:ext cx="808075" cy="27282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D8FEA0-50B6-6B4D-8150-62572D842DF5}"/>
                </a:ext>
              </a:extLst>
            </p:cNvPr>
            <p:cNvSpPr txBox="1"/>
            <p:nvPr/>
          </p:nvSpPr>
          <p:spPr>
            <a:xfrm>
              <a:off x="159863" y="4147671"/>
              <a:ext cx="1818968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Carbon Foam(</a:t>
              </a:r>
              <a:r>
                <a:rPr lang="en-US" dirty="0" err="1">
                  <a:solidFill>
                    <a:srgbClr val="FF0000"/>
                  </a:solidFill>
                </a:rPr>
                <a:t>Cf</a:t>
              </a:r>
              <a:r>
                <a:rPr lang="en-US" dirty="0">
                  <a:solidFill>
                    <a:srgbClr val="FF0000"/>
                  </a:solidFill>
                </a:rPr>
                <a:t>)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064FFC3-E47E-EF47-AB86-D9B011565E6B}"/>
                </a:ext>
              </a:extLst>
            </p:cNvPr>
            <p:cNvCxnSpPr/>
            <p:nvPr/>
          </p:nvCxnSpPr>
          <p:spPr>
            <a:xfrm>
              <a:off x="1807533" y="4244176"/>
              <a:ext cx="808075" cy="27282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D5BB171-3253-2C42-9D4B-8C3898E5F16C}"/>
                </a:ext>
              </a:extLst>
            </p:cNvPr>
            <p:cNvSpPr txBox="1"/>
            <p:nvPr/>
          </p:nvSpPr>
          <p:spPr>
            <a:xfrm>
              <a:off x="2052081" y="5831090"/>
              <a:ext cx="1057458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Adhesive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2CC7FD5-B4E3-F846-8723-F7463DF442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6874" y="4697992"/>
              <a:ext cx="1063257" cy="125268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490056-4443-4E43-BA01-54FAB55F3533}"/>
                </a:ext>
              </a:extLst>
            </p:cNvPr>
            <p:cNvSpPr txBox="1"/>
            <p:nvPr/>
          </p:nvSpPr>
          <p:spPr>
            <a:xfrm>
              <a:off x="7986151" y="4856502"/>
              <a:ext cx="1211385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Half 1(h1)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35634EF-657E-E24C-8D41-A47BEDDEB4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9220" y="5019234"/>
              <a:ext cx="226991" cy="81185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909693F-B614-8A45-99BB-D2CE23625F96}"/>
                </a:ext>
              </a:extLst>
            </p:cNvPr>
            <p:cNvSpPr txBox="1"/>
            <p:nvPr/>
          </p:nvSpPr>
          <p:spPr>
            <a:xfrm>
              <a:off x="4779884" y="5942567"/>
              <a:ext cx="652906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Tube</a:t>
              </a:r>
            </a:p>
          </p:txBody>
        </p:sp>
        <p:sp>
          <p:nvSpPr>
            <p:cNvPr id="32" name="Right Brace 31">
              <a:extLst>
                <a:ext uri="{FF2B5EF4-FFF2-40B4-BE49-F238E27FC236}">
                  <a16:creationId xmlns:a16="http://schemas.microsoft.com/office/drawing/2014/main" id="{DD206B61-82A5-F54D-9343-8837C423E30E}"/>
                </a:ext>
              </a:extLst>
            </p:cNvPr>
            <p:cNvSpPr/>
            <p:nvPr/>
          </p:nvSpPr>
          <p:spPr>
            <a:xfrm>
              <a:off x="7878727" y="4729891"/>
              <a:ext cx="153144" cy="594444"/>
            </a:xfrm>
            <a:prstGeom prst="rightBrac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ight Brace 32">
              <a:extLst>
                <a:ext uri="{FF2B5EF4-FFF2-40B4-BE49-F238E27FC236}">
                  <a16:creationId xmlns:a16="http://schemas.microsoft.com/office/drawing/2014/main" id="{92D11CA8-4F2B-7A4A-A71F-6F16DC63991F}"/>
                </a:ext>
              </a:extLst>
            </p:cNvPr>
            <p:cNvSpPr/>
            <p:nvPr/>
          </p:nvSpPr>
          <p:spPr>
            <a:xfrm>
              <a:off x="7878727" y="4036946"/>
              <a:ext cx="153144" cy="594444"/>
            </a:xfrm>
            <a:prstGeom prst="rightBrac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D2C352B-A840-3746-B895-5635D4619758}"/>
                </a:ext>
              </a:extLst>
            </p:cNvPr>
            <p:cNvSpPr txBox="1"/>
            <p:nvPr/>
          </p:nvSpPr>
          <p:spPr>
            <a:xfrm>
              <a:off x="8053136" y="4160861"/>
              <a:ext cx="1144400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Half 2(h2)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ED2F2E4-315B-3843-A6E8-CFEFAE92801F}"/>
              </a:ext>
            </a:extLst>
          </p:cNvPr>
          <p:cNvSpPr txBox="1"/>
          <p:nvPr/>
        </p:nvSpPr>
        <p:spPr>
          <a:xfrm>
            <a:off x="628650" y="4817806"/>
            <a:ext cx="77091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Adhesive: </a:t>
            </a:r>
            <a:r>
              <a:rPr lang="en-US" sz="2400" dirty="0" err="1"/>
              <a:t>Hysol</a:t>
            </a:r>
            <a:r>
              <a:rPr lang="en-US" sz="2400" dirty="0"/>
              <a:t> EA 9396 (</a:t>
            </a:r>
            <a:r>
              <a:rPr lang="en-US" sz="2400" b="1" dirty="0"/>
              <a:t>Phase I </a:t>
            </a:r>
            <a:r>
              <a:rPr lang="en-US" sz="2400" b="1" dirty="0" err="1"/>
              <a:t>BPix</a:t>
            </a:r>
            <a:r>
              <a:rPr lang="en-US" sz="2400" dirty="0"/>
              <a:t>), CVD loaded, Graphite loaded,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Tubing: Stainless steel =&gt; OD=3mm, ID 2.5 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95655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        </a:t>
              </a:r>
              <a:r>
                <a:rPr lang="en-US" sz="3600" dirty="0"/>
                <a:t>Sample preparation</a:t>
              </a:r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pic>
        <p:nvPicPr>
          <p:cNvPr id="16" name="Picture 15" descr="A picture containing table, sitting, piece, food&#10;&#10;Description automatically generated">
            <a:extLst>
              <a:ext uri="{FF2B5EF4-FFF2-40B4-BE49-F238E27FC236}">
                <a16:creationId xmlns:a16="http://schemas.microsoft.com/office/drawing/2014/main" id="{38D58E7D-5CA1-3F45-B8A2-8272C99FE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188782" y="1283619"/>
            <a:ext cx="4238389" cy="3178793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3878ED2A-C940-A741-B43C-5FA926EA0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663" y="4841861"/>
            <a:ext cx="8512464" cy="832663"/>
          </a:xfrm>
        </p:spPr>
        <p:txBody>
          <a:bodyPr>
            <a:normAutofit/>
          </a:bodyPr>
          <a:lstStyle/>
          <a:p>
            <a:r>
              <a:rPr lang="en-US" sz="1800" dirty="0"/>
              <a:t>Vacuum -&gt; aiming for uniform pressure on the heater and uniformity of the TIM layer</a:t>
            </a:r>
          </a:p>
          <a:p>
            <a:r>
              <a:rPr lang="en-US" sz="1800" dirty="0"/>
              <a:t>Red clip-&gt; hold in place the heater. Minimal pressure </a:t>
            </a:r>
          </a:p>
        </p:txBody>
      </p:sp>
      <p:pic>
        <p:nvPicPr>
          <p:cNvPr id="24" name="Picture 23" descr="A picture containing indoor, building, sitting, small&#10;&#10;Description automatically generated">
            <a:extLst>
              <a:ext uri="{FF2B5EF4-FFF2-40B4-BE49-F238E27FC236}">
                <a16:creationId xmlns:a16="http://schemas.microsoft.com/office/drawing/2014/main" id="{162A7B8C-D593-744E-980F-2C07659A3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4374" y="1283619"/>
            <a:ext cx="4238390" cy="317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985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6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Thermal runaway(TRA) simulation </a:t>
              </a:r>
              <a:endParaRPr lang="en-US" sz="3600" dirty="0"/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18C6522-BED8-054E-9565-BF9816B0EC35}"/>
              </a:ext>
            </a:extLst>
          </p:cNvPr>
          <p:cNvSpPr/>
          <p:nvPr/>
        </p:nvSpPr>
        <p:spPr>
          <a:xfrm>
            <a:off x="106326" y="3318532"/>
            <a:ext cx="39021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17AD40-1EE5-F849-B6F8-33F78BC818EB}"/>
              </a:ext>
            </a:extLst>
          </p:cNvPr>
          <p:cNvGrpSpPr/>
          <p:nvPr/>
        </p:nvGrpSpPr>
        <p:grpSpPr>
          <a:xfrm>
            <a:off x="1069568" y="1288742"/>
            <a:ext cx="7213049" cy="1543037"/>
            <a:chOff x="1308100" y="2545810"/>
            <a:chExt cx="7213049" cy="1543037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B1E53B6-75A2-FD47-A55B-1443885CA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8100" y="2545810"/>
              <a:ext cx="6550439" cy="1543037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0BB80BE-5F9F-7545-80B0-539920A5C278}"/>
                </a:ext>
              </a:extLst>
            </p:cNvPr>
            <p:cNvCxnSpPr/>
            <p:nvPr/>
          </p:nvCxnSpPr>
          <p:spPr>
            <a:xfrm flipH="1">
              <a:off x="6891130" y="3246783"/>
              <a:ext cx="583096" cy="4770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F7E24B5-E871-714B-A56B-6C2694069FAA}"/>
                </a:ext>
              </a:extLst>
            </p:cNvPr>
            <p:cNvSpPr txBox="1"/>
            <p:nvPr/>
          </p:nvSpPr>
          <p:spPr>
            <a:xfrm>
              <a:off x="7447723" y="3008243"/>
              <a:ext cx="10734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sensor volume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AD57769-1C13-624A-A8C8-9CA2EE387906}"/>
                </a:ext>
              </a:extLst>
            </p:cNvPr>
            <p:cNvSpPr txBox="1"/>
            <p:nvPr/>
          </p:nvSpPr>
          <p:spPr>
            <a:xfrm>
              <a:off x="5519532" y="3200400"/>
              <a:ext cx="10734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Fluence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BEC666A-0084-6C41-B7C7-BEC918B11FD0}"/>
                </a:ext>
              </a:extLst>
            </p:cNvPr>
            <p:cNvCxnSpPr/>
            <p:nvPr/>
          </p:nvCxnSpPr>
          <p:spPr>
            <a:xfrm flipH="1">
              <a:off x="5552661" y="3452192"/>
              <a:ext cx="271670" cy="2849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37F13C7-6F8E-004E-B467-B6AE066E8B06}"/>
                </a:ext>
              </a:extLst>
            </p:cNvPr>
            <p:cNvCxnSpPr/>
            <p:nvPr/>
          </p:nvCxnSpPr>
          <p:spPr>
            <a:xfrm flipH="1">
              <a:off x="1550504" y="3061252"/>
              <a:ext cx="1046922" cy="6758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42" name="Picture 18">
            <a:extLst>
              <a:ext uri="{FF2B5EF4-FFF2-40B4-BE49-F238E27FC236}">
                <a16:creationId xmlns:a16="http://schemas.microsoft.com/office/drawing/2014/main" id="{7AB70C7D-ED9B-3D49-B14A-9E9FD5DF5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258" y="2945874"/>
            <a:ext cx="4858090" cy="3410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52801C5F-4BF9-8344-9170-C10BEBABA3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126863"/>
              </p:ext>
            </p:extLst>
          </p:nvPr>
        </p:nvGraphicFramePr>
        <p:xfrm>
          <a:off x="80886" y="3196661"/>
          <a:ext cx="417575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9060">
                  <a:extLst>
                    <a:ext uri="{9D8B030D-6E8A-4147-A177-3AD203B41FA5}">
                      <a16:colId xmlns:a16="http://schemas.microsoft.com/office/drawing/2014/main" val="1747768404"/>
                    </a:ext>
                  </a:extLst>
                </a:gridCol>
                <a:gridCol w="2056696">
                  <a:extLst>
                    <a:ext uri="{9D8B030D-6E8A-4147-A177-3AD203B41FA5}">
                      <a16:colId xmlns:a16="http://schemas.microsoft.com/office/drawing/2014/main" val="3508968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163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2.1*10</a:t>
                      </a:r>
                      <a:r>
                        <a:rPr lang="en-US" baseline="30000" dirty="0"/>
                        <a:t>16</a:t>
                      </a:r>
                      <a:r>
                        <a:rPr lang="en-US" dirty="0"/>
                        <a:t> neq/cm</a:t>
                      </a:r>
                      <a:r>
                        <a:rPr lang="en-US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Fluence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888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h=4.4 cm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length of the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660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l=1.8 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width</a:t>
                      </a:r>
                      <a:r>
                        <a:rPr lang="en-US" dirty="0"/>
                        <a:t> of the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437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dd=100*10</a:t>
                      </a:r>
                      <a:r>
                        <a:rPr lang="en-US" baseline="30000" dirty="0"/>
                        <a:t>-4</a:t>
                      </a:r>
                      <a:r>
                        <a:rPr lang="en-US" dirty="0"/>
                        <a:t> 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depletion depth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367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Vb</a:t>
                      </a:r>
                      <a:r>
                        <a:rPr lang="en-US" dirty="0"/>
                        <a:t>=800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bias voltage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673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To=293 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Tref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925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Ta=7000 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</a:t>
                      </a:r>
                      <a:r>
                        <a:rPr lang="en-US" baseline="-250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003066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D28A071-7C8F-DB46-AD57-750AC026EB2E}"/>
              </a:ext>
            </a:extLst>
          </p:cNvPr>
          <p:cNvCxnSpPr>
            <a:cxnSpLocks/>
          </p:cNvCxnSpPr>
          <p:nvPr/>
        </p:nvCxnSpPr>
        <p:spPr>
          <a:xfrm>
            <a:off x="6735734" y="4659016"/>
            <a:ext cx="1630019" cy="0"/>
          </a:xfrm>
          <a:prstGeom prst="straightConnector1">
            <a:avLst/>
          </a:prstGeom>
          <a:ln w="508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639B53-9852-9549-9BCD-09BD8725DDB7}"/>
              </a:ext>
            </a:extLst>
          </p:cNvPr>
          <p:cNvSpPr txBox="1"/>
          <p:nvPr/>
        </p:nvSpPr>
        <p:spPr>
          <a:xfrm>
            <a:off x="6854682" y="4236035"/>
            <a:ext cx="1541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simulation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487FE3-96FF-A74B-B101-BEAEE6579827}"/>
              </a:ext>
            </a:extLst>
          </p:cNvPr>
          <p:cNvSpPr txBox="1"/>
          <p:nvPr/>
        </p:nvSpPr>
        <p:spPr>
          <a:xfrm>
            <a:off x="6873732" y="4719462"/>
            <a:ext cx="1469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Shift by +53 C</a:t>
            </a:r>
          </a:p>
        </p:txBody>
      </p:sp>
    </p:spTree>
    <p:extLst>
      <p:ext uri="{BB962C8B-B14F-4D97-AF65-F5344CB8AC3E}">
        <p14:creationId xmlns:p14="http://schemas.microsoft.com/office/powerpoint/2010/main" val="4209751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7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TRA data taking- setup</a:t>
              </a:r>
              <a:endParaRPr lang="en-US" sz="3600" dirty="0"/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25C9C07-8EFE-0441-81D5-198ACBD5F796}"/>
              </a:ext>
            </a:extLst>
          </p:cNvPr>
          <p:cNvGrpSpPr/>
          <p:nvPr/>
        </p:nvGrpSpPr>
        <p:grpSpPr>
          <a:xfrm>
            <a:off x="394854" y="1167838"/>
            <a:ext cx="8426048" cy="5032725"/>
            <a:chOff x="394854" y="1167838"/>
            <a:chExt cx="8426048" cy="5032725"/>
          </a:xfrm>
        </p:grpSpPr>
        <p:pic>
          <p:nvPicPr>
            <p:cNvPr id="4" name="Picture 3" descr="A picture containing indoor, sitting, kitchen, small&#10;&#10;Description automatically generated">
              <a:extLst>
                <a:ext uri="{FF2B5EF4-FFF2-40B4-BE49-F238E27FC236}">
                  <a16:creationId xmlns:a16="http://schemas.microsoft.com/office/drawing/2014/main" id="{B64F2246-44C5-C649-9D8C-5E2C89882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-190501" y="1779270"/>
              <a:ext cx="4682837" cy="351212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CAC235-EDFE-4A4E-8CF7-9F585298908F}"/>
                </a:ext>
              </a:extLst>
            </p:cNvPr>
            <p:cNvSpPr txBox="1"/>
            <p:nvPr/>
          </p:nvSpPr>
          <p:spPr>
            <a:xfrm>
              <a:off x="2085743" y="3120253"/>
              <a:ext cx="94320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Coldbox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171FBF-4B43-884A-BCE6-E8E129E1A372}"/>
                </a:ext>
              </a:extLst>
            </p:cNvPr>
            <p:cNvSpPr txBox="1"/>
            <p:nvPr/>
          </p:nvSpPr>
          <p:spPr>
            <a:xfrm>
              <a:off x="2090303" y="1631737"/>
              <a:ext cx="111254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IR camera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61D95BF-7C58-B845-9064-C00278497D3C}"/>
                </a:ext>
              </a:extLst>
            </p:cNvPr>
            <p:cNvSpPr txBox="1"/>
            <p:nvPr/>
          </p:nvSpPr>
          <p:spPr>
            <a:xfrm>
              <a:off x="449334" y="4284035"/>
              <a:ext cx="124046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Glycol Bath</a:t>
              </a:r>
            </a:p>
          </p:txBody>
        </p:sp>
        <p:pic>
          <p:nvPicPr>
            <p:cNvPr id="17" name="Picture 16" descr="A desktop computer sitting on top of a desk&#10;&#10;Description automatically generated">
              <a:extLst>
                <a:ext uri="{FF2B5EF4-FFF2-40B4-BE49-F238E27FC236}">
                  <a16:creationId xmlns:a16="http://schemas.microsoft.com/office/drawing/2014/main" id="{4FD2335B-E1E9-2543-98DE-D99EE34B3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5156689" y="1239726"/>
              <a:ext cx="2602522" cy="1951892"/>
            </a:xfrm>
            <a:prstGeom prst="rect">
              <a:avLst/>
            </a:prstGeom>
          </p:spPr>
        </p:pic>
        <p:pic>
          <p:nvPicPr>
            <p:cNvPr id="21" name="Picture 20" descr="A picture containing building, indoor, sitting, blue&#10;&#10;Description automatically generated">
              <a:extLst>
                <a:ext uri="{FF2B5EF4-FFF2-40B4-BE49-F238E27FC236}">
                  <a16:creationId xmlns:a16="http://schemas.microsoft.com/office/drawing/2014/main" id="{3A74E643-8E42-8542-97E6-8B01E9F8A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38405" y="3269512"/>
              <a:ext cx="3908067" cy="2931051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84749C9-67D7-9740-BD3D-50DCACA0EA00}"/>
                </a:ext>
              </a:extLst>
            </p:cNvPr>
            <p:cNvSpPr txBox="1"/>
            <p:nvPr/>
          </p:nvSpPr>
          <p:spPr>
            <a:xfrm>
              <a:off x="4088157" y="1946165"/>
              <a:ext cx="144347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 supply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14735F4C-22A3-D245-9425-108C2F35BCC5}"/>
                </a:ext>
              </a:extLst>
            </p:cNvPr>
            <p:cNvCxnSpPr/>
            <p:nvPr/>
          </p:nvCxnSpPr>
          <p:spPr>
            <a:xfrm>
              <a:off x="2452255" y="1946165"/>
              <a:ext cx="233795" cy="184666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890D3CE-95B2-374C-877D-A8A90AF03812}"/>
                </a:ext>
              </a:extLst>
            </p:cNvPr>
            <p:cNvCxnSpPr/>
            <p:nvPr/>
          </p:nvCxnSpPr>
          <p:spPr>
            <a:xfrm>
              <a:off x="5176062" y="2262111"/>
              <a:ext cx="233795" cy="184666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EFA2929-8311-BF48-99DD-BACFF1114852}"/>
                </a:ext>
              </a:extLst>
            </p:cNvPr>
            <p:cNvSpPr txBox="1"/>
            <p:nvPr/>
          </p:nvSpPr>
          <p:spPr>
            <a:xfrm>
              <a:off x="6315739" y="2715514"/>
              <a:ext cx="124213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multimeter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D0B4D8-68EF-4646-81BC-AB9F4C04FA0C}"/>
                </a:ext>
              </a:extLst>
            </p:cNvPr>
            <p:cNvSpPr txBox="1"/>
            <p:nvPr/>
          </p:nvSpPr>
          <p:spPr>
            <a:xfrm>
              <a:off x="6332392" y="2326583"/>
              <a:ext cx="100944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Webcam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57ED1F6-B338-8149-9B91-1C03D4A7C3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28219" y="2403468"/>
              <a:ext cx="417374" cy="64472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E11EC18-F2F9-5948-94C6-C80BED1937BB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5915019" y="2715514"/>
              <a:ext cx="400720" cy="184666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940879-FCB3-6A44-9DE1-FE630E6528DC}"/>
                </a:ext>
              </a:extLst>
            </p:cNvPr>
            <p:cNvSpPr txBox="1"/>
            <p:nvPr/>
          </p:nvSpPr>
          <p:spPr>
            <a:xfrm>
              <a:off x="4253778" y="1167838"/>
              <a:ext cx="102143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LabVIEW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10AB1B2-CD47-D74D-ABC5-81F0AF00646A}"/>
                </a:ext>
              </a:extLst>
            </p:cNvPr>
            <p:cNvCxnSpPr>
              <a:cxnSpLocks/>
            </p:cNvCxnSpPr>
            <p:nvPr/>
          </p:nvCxnSpPr>
          <p:spPr>
            <a:xfrm>
              <a:off x="4809893" y="1471749"/>
              <a:ext cx="1140098" cy="344654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E552E1B-CD1F-8E49-9A8E-8B20091FD2B4}"/>
                </a:ext>
              </a:extLst>
            </p:cNvPr>
            <p:cNvSpPr/>
            <p:nvPr/>
          </p:nvSpPr>
          <p:spPr>
            <a:xfrm>
              <a:off x="5156689" y="3535334"/>
              <a:ext cx="2329961" cy="135532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5627D4B-A536-FE4C-BC99-088BD881878D}"/>
                </a:ext>
              </a:extLst>
            </p:cNvPr>
            <p:cNvSpPr txBox="1"/>
            <p:nvPr/>
          </p:nvSpPr>
          <p:spPr>
            <a:xfrm>
              <a:off x="4997799" y="5717954"/>
              <a:ext cx="171771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To power supply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CB83D53-62B6-3745-8F54-A242A6ABC609}"/>
                </a:ext>
              </a:extLst>
            </p:cNvPr>
            <p:cNvSpPr txBox="1"/>
            <p:nvPr/>
          </p:nvSpPr>
          <p:spPr>
            <a:xfrm>
              <a:off x="7754016" y="3868536"/>
              <a:ext cx="1066886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To cooling</a:t>
              </a:r>
            </a:p>
            <a:p>
              <a:r>
                <a:rPr lang="en-US" dirty="0"/>
                <a:t> loop</a:t>
              </a:r>
            </a:p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180C6C6-523E-0241-94C0-6F328B2A66F8}"/>
                </a:ext>
              </a:extLst>
            </p:cNvPr>
            <p:cNvSpPr txBox="1"/>
            <p:nvPr/>
          </p:nvSpPr>
          <p:spPr>
            <a:xfrm>
              <a:off x="3431065" y="4848339"/>
              <a:ext cx="161165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Thermocouple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8D0C290-4DD4-4947-A2A0-F975DEA9C4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93433" y="4342357"/>
              <a:ext cx="1564517" cy="525124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2114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8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TRA data taking-procedure </a:t>
              </a:r>
              <a:endParaRPr lang="en-US" sz="3200" dirty="0"/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C418A2F-98BB-1C4E-A2E4-1CF656E360B2}"/>
              </a:ext>
            </a:extLst>
          </p:cNvPr>
          <p:cNvSpPr/>
          <p:nvPr/>
        </p:nvSpPr>
        <p:spPr>
          <a:xfrm>
            <a:off x="923075" y="1740620"/>
            <a:ext cx="768059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Set coolant temperature T</a:t>
            </a:r>
            <a:r>
              <a:rPr lang="en-US" baseline="-25000" dirty="0">
                <a:solidFill>
                  <a:schemeClr val="accent1"/>
                </a:solidFill>
              </a:rPr>
              <a:t>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Set P=0 W, wait 3 min. then read T</a:t>
            </a:r>
            <a:r>
              <a:rPr lang="en-US" baseline="-25000" dirty="0">
                <a:solidFill>
                  <a:schemeClr val="accent1"/>
                </a:solidFill>
              </a:rPr>
              <a:t>h</a:t>
            </a:r>
            <a:r>
              <a:rPr lang="en-US" dirty="0">
                <a:solidFill>
                  <a:schemeClr val="accent1"/>
                </a:solidFill>
              </a:rPr>
              <a:t> (which should be = T</a:t>
            </a:r>
            <a:r>
              <a:rPr lang="en-US" baseline="-25000" dirty="0">
                <a:solidFill>
                  <a:schemeClr val="accent1"/>
                </a:solidFill>
              </a:rPr>
              <a:t>c</a:t>
            </a:r>
            <a:r>
              <a:rPr lang="en-US" dirty="0">
                <a:solidFill>
                  <a:schemeClr val="accent1"/>
                </a:solidFill>
              </a:rPr>
              <a:t>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Initiate the feedback loop to control power supply:</a:t>
            </a:r>
          </a:p>
          <a:p>
            <a:pPr lvl="1"/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Wait 3 minutes. Then read device temperature T</a:t>
            </a:r>
            <a:r>
              <a:rPr lang="en-US" baseline="-25000" dirty="0">
                <a:solidFill>
                  <a:schemeClr val="accent1"/>
                </a:solidFill>
              </a:rPr>
              <a:t>h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Next iteration: Raise power level to P(T</a:t>
            </a:r>
            <a:r>
              <a:rPr lang="en-US" baseline="-25000" dirty="0">
                <a:solidFill>
                  <a:schemeClr val="accent1"/>
                </a:solidFill>
              </a:rPr>
              <a:t>h</a:t>
            </a:r>
            <a:r>
              <a:rPr lang="en-US" dirty="0">
                <a:solidFill>
                  <a:schemeClr val="accent1"/>
                </a:solidFill>
              </a:rPr>
              <a:t>). T</a:t>
            </a:r>
            <a:r>
              <a:rPr lang="en-US" baseline="-25000" dirty="0">
                <a:solidFill>
                  <a:schemeClr val="accent1"/>
                </a:solidFill>
              </a:rPr>
              <a:t>h</a:t>
            </a:r>
            <a:r>
              <a:rPr lang="en-US" dirty="0">
                <a:solidFill>
                  <a:schemeClr val="accent1"/>
                </a:solidFill>
              </a:rPr>
              <a:t> will increase... </a:t>
            </a:r>
          </a:p>
          <a:p>
            <a:pPr lvl="1"/>
            <a:endParaRPr lang="en-US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Continue iterating until temperature plateaus </a:t>
            </a:r>
            <a:r>
              <a:rPr lang="mr-IN" dirty="0">
                <a:solidFill>
                  <a:schemeClr val="accent1"/>
                </a:solidFill>
              </a:rPr>
              <a:t>…</a:t>
            </a:r>
            <a:r>
              <a:rPr lang="en-US" dirty="0">
                <a:solidFill>
                  <a:schemeClr val="accent1"/>
                </a:solidFill>
              </a:rPr>
              <a:t>or thermal runaway occurs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Reminder: testing is done at  20 </a:t>
            </a:r>
            <a:r>
              <a:rPr lang="en-US" dirty="0" err="1">
                <a:solidFill>
                  <a:srgbClr val="FF0000"/>
                </a:solidFill>
              </a:rPr>
              <a:t>degC</a:t>
            </a:r>
            <a:r>
              <a:rPr lang="en-US" dirty="0">
                <a:solidFill>
                  <a:srgbClr val="FF0000"/>
                </a:solidFill>
              </a:rPr>
              <a:t> &lt; T &lt; 110 </a:t>
            </a:r>
            <a:r>
              <a:rPr lang="en-US" dirty="0" err="1">
                <a:solidFill>
                  <a:srgbClr val="FF0000"/>
                </a:solidFill>
              </a:rPr>
              <a:t>degC</a:t>
            </a:r>
            <a:r>
              <a:rPr lang="en-US" dirty="0">
                <a:solidFill>
                  <a:srgbClr val="FF0000"/>
                </a:solidFill>
              </a:rPr>
              <a:t> while the effects we are trying to simulate actually will take place at around -30 </a:t>
            </a:r>
            <a:r>
              <a:rPr lang="en-US" dirty="0" err="1">
                <a:solidFill>
                  <a:srgbClr val="FF0000"/>
                </a:solidFill>
              </a:rPr>
              <a:t>degC</a:t>
            </a:r>
            <a:r>
              <a:rPr lang="en-US" dirty="0">
                <a:solidFill>
                  <a:srgbClr val="FF0000"/>
                </a:solidFill>
              </a:rPr>
              <a:t>. (the 53 </a:t>
            </a:r>
            <a:r>
              <a:rPr lang="en-US" dirty="0" err="1">
                <a:solidFill>
                  <a:srgbClr val="FF0000"/>
                </a:solidFill>
              </a:rPr>
              <a:t>degC</a:t>
            </a:r>
            <a:r>
              <a:rPr lang="en-US" dirty="0">
                <a:solidFill>
                  <a:srgbClr val="FF0000"/>
                </a:solidFill>
              </a:rPr>
              <a:t> shift would be reversed ).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AA60918-7287-A649-8486-2C9E8E03AD58}"/>
              </a:ext>
            </a:extLst>
          </p:cNvPr>
          <p:cNvGrpSpPr/>
          <p:nvPr/>
        </p:nvGrpSpPr>
        <p:grpSpPr>
          <a:xfrm>
            <a:off x="1046923" y="3552546"/>
            <a:ext cx="356362" cy="343593"/>
            <a:chOff x="1039091" y="3009207"/>
            <a:chExt cx="390698" cy="559724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1725075-54B9-D645-8D29-58A11C24DADA}"/>
                </a:ext>
              </a:extLst>
            </p:cNvPr>
            <p:cNvCxnSpPr/>
            <p:nvPr/>
          </p:nvCxnSpPr>
          <p:spPr>
            <a:xfrm flipH="1">
              <a:off x="1047404" y="3557847"/>
              <a:ext cx="382385" cy="83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C43603B-F816-5348-808F-81CCC994E4AC}"/>
                </a:ext>
              </a:extLst>
            </p:cNvPr>
            <p:cNvCxnSpPr/>
            <p:nvPr/>
          </p:nvCxnSpPr>
          <p:spPr>
            <a:xfrm>
              <a:off x="1039091" y="3009207"/>
              <a:ext cx="2772" cy="5597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93FC5FC-903E-1B4C-A42D-290C281F5764}"/>
                </a:ext>
              </a:extLst>
            </p:cNvPr>
            <p:cNvCxnSpPr/>
            <p:nvPr/>
          </p:nvCxnSpPr>
          <p:spPr>
            <a:xfrm>
              <a:off x="1039091" y="3009207"/>
              <a:ext cx="3906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CC8E28E-9D2A-2A4B-899B-16B5D97A0C02}"/>
              </a:ext>
            </a:extLst>
          </p:cNvPr>
          <p:cNvGrpSpPr/>
          <p:nvPr/>
        </p:nvGrpSpPr>
        <p:grpSpPr>
          <a:xfrm>
            <a:off x="904522" y="1899518"/>
            <a:ext cx="498763" cy="2503517"/>
            <a:chOff x="897775" y="1928553"/>
            <a:chExt cx="498763" cy="2737658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3AFFF87-77A6-6E41-B792-940D28BAA972}"/>
                </a:ext>
              </a:extLst>
            </p:cNvPr>
            <p:cNvCxnSpPr/>
            <p:nvPr/>
          </p:nvCxnSpPr>
          <p:spPr>
            <a:xfrm flipH="1">
              <a:off x="908094" y="4646815"/>
              <a:ext cx="488444" cy="58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E1D2422-28C6-CC4F-BB16-C5841B500AD2}"/>
                </a:ext>
              </a:extLst>
            </p:cNvPr>
            <p:cNvCxnSpPr/>
            <p:nvPr/>
          </p:nvCxnSpPr>
          <p:spPr>
            <a:xfrm>
              <a:off x="897775" y="1928553"/>
              <a:ext cx="3440" cy="27376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9A04C8E-E3E1-D543-B2AD-46494AA7C3DC}"/>
                </a:ext>
              </a:extLst>
            </p:cNvPr>
            <p:cNvCxnSpPr/>
            <p:nvPr/>
          </p:nvCxnSpPr>
          <p:spPr>
            <a:xfrm>
              <a:off x="897775" y="1928553"/>
              <a:ext cx="4849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B03E6EB-D093-294D-8111-0CC689031D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7350" y="2746840"/>
            <a:ext cx="6163415" cy="6182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8935B6-963C-C141-BBBA-41ABA6290FBE}"/>
              </a:ext>
            </a:extLst>
          </p:cNvPr>
          <p:cNvSpPr txBox="1"/>
          <p:nvPr/>
        </p:nvSpPr>
        <p:spPr>
          <a:xfrm>
            <a:off x="401894" y="292463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Fixme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7095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97A027F9-DF3F-834D-8D9F-8FE3DE674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34" y="1470894"/>
            <a:ext cx="5534613" cy="406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0D30BBA-8712-5740-9E6A-ADC90035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CCDBE-7FCA-FE43-9263-261A2E5CE8ED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5651842-447B-874A-ACE8-FBFB5DE0C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Jose Monroy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2C36F04-7344-8146-9F27-8C4BAD24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311E-9922-D34B-BF5B-16ED3359C7E0}" type="slidenum">
              <a:rPr lang="en-US" smtClean="0"/>
              <a:t>9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C8C44C-5D91-DE4B-AC50-AD1AA8C9BCF3}"/>
              </a:ext>
            </a:extLst>
          </p:cNvPr>
          <p:cNvGrpSpPr/>
          <p:nvPr/>
        </p:nvGrpSpPr>
        <p:grpSpPr>
          <a:xfrm>
            <a:off x="138223" y="159488"/>
            <a:ext cx="8899451" cy="832663"/>
            <a:chOff x="138223" y="159488"/>
            <a:chExt cx="8899451" cy="83266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563FDF5-A078-7843-9287-EE86726E09B0}"/>
                </a:ext>
              </a:extLst>
            </p:cNvPr>
            <p:cNvSpPr/>
            <p:nvPr/>
          </p:nvSpPr>
          <p:spPr>
            <a:xfrm>
              <a:off x="138223" y="159488"/>
              <a:ext cx="8899451" cy="832663"/>
            </a:xfrm>
            <a:prstGeom prst="rect">
              <a:avLst/>
            </a:prstGeom>
            <a:gradFill flip="none" rotWithShape="1">
              <a:gsLst>
                <a:gs pos="0">
                  <a:srgbClr val="FF0000"/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TRA data taking- Th vs Tc </a:t>
              </a:r>
              <a:endParaRPr lang="en-US" sz="3600" dirty="0"/>
            </a:p>
          </p:txBody>
        </p:sp>
        <p:pic>
          <p:nvPicPr>
            <p:cNvPr id="12" name="Picture 2" descr="Image result for hep cornell logo">
              <a:extLst>
                <a:ext uri="{FF2B5EF4-FFF2-40B4-BE49-F238E27FC236}">
                  <a16:creationId xmlns:a16="http://schemas.microsoft.com/office/drawing/2014/main" id="{511AB87C-297D-2145-A2CA-BD35A66151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663" y="202020"/>
              <a:ext cx="756905" cy="75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6FA2E89-23DF-5E40-8355-8A3D15B7F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88300" y="277778"/>
              <a:ext cx="939800" cy="596900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8511F4E-4938-4146-A164-64EAE3F2EF12}"/>
                  </a:ext>
                </a:extLst>
              </p:cNvPr>
              <p:cNvSpPr txBox="1"/>
              <p:nvPr/>
            </p:nvSpPr>
            <p:spPr>
              <a:xfrm>
                <a:off x="5972812" y="2221179"/>
                <a:ext cx="2863213" cy="175432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accent1"/>
                    </a:solidFill>
                  </a:rPr>
                  <a:t>Increasing T</a:t>
                </a:r>
                <a:r>
                  <a:rPr lang="en-US" baseline="-25000" dirty="0">
                    <a:solidFill>
                      <a:schemeClr val="accent1"/>
                    </a:solidFill>
                  </a:rPr>
                  <a:t>c</a:t>
                </a:r>
                <a:r>
                  <a:rPr lang="en-US" dirty="0">
                    <a:solidFill>
                      <a:schemeClr val="accent1"/>
                    </a:solidFill>
                  </a:rPr>
                  <a:t> would induce TRA* ; we are interested maximum change in temperature, i.e.</a:t>
                </a:r>
              </a:p>
              <a:p>
                <a:endParaRPr lang="en-US" dirty="0">
                  <a:solidFill>
                    <a:schemeClr val="accent1"/>
                  </a:solidFill>
                </a:endParaRPr>
              </a:p>
              <a:p>
                <a:r>
                  <a:rPr lang="en-US" dirty="0">
                    <a:solidFill>
                      <a:schemeClr val="accent1"/>
                    </a:solidFill>
                  </a:rPr>
                  <a:t>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𝐷𝑇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h𝑚𝑎𝑥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- T</a:t>
                </a:r>
                <a:r>
                  <a:rPr lang="en-US" baseline="-25000" dirty="0">
                    <a:solidFill>
                      <a:schemeClr val="accent1"/>
                    </a:solidFill>
                  </a:rPr>
                  <a:t>c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8511F4E-4938-4146-A164-64EAE3F2EF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2812" y="2221179"/>
                <a:ext cx="2863213" cy="1754326"/>
              </a:xfrm>
              <a:prstGeom prst="rect">
                <a:avLst/>
              </a:prstGeom>
              <a:blipFill>
                <a:blip r:embed="rId5"/>
                <a:stretch>
                  <a:fillRect l="-1322" t="-1429" b="-4286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EAA474D-7AE9-6A47-BD9A-45F85D82AC0A}"/>
              </a:ext>
            </a:extLst>
          </p:cNvPr>
          <p:cNvCxnSpPr>
            <a:cxnSpLocks/>
          </p:cNvCxnSpPr>
          <p:nvPr/>
        </p:nvCxnSpPr>
        <p:spPr>
          <a:xfrm flipV="1">
            <a:off x="2897526" y="1862667"/>
            <a:ext cx="311341" cy="475596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D6F62B5-7AE2-A84A-A09D-15FA851FAED3}"/>
              </a:ext>
            </a:extLst>
          </p:cNvPr>
          <p:cNvSpPr txBox="1"/>
          <p:nvPr/>
        </p:nvSpPr>
        <p:spPr>
          <a:xfrm>
            <a:off x="2156766" y="6083590"/>
            <a:ext cx="6987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* Increase in fluence and/or TIM performance will also induce TRA but we concentrate in one effect at a time.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51651" y="2168986"/>
            <a:ext cx="1990866" cy="338554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TRA: </a:t>
            </a:r>
            <a:r>
              <a:rPr lang="en-US" sz="1600" dirty="0" err="1"/>
              <a:t>T</a:t>
            </a:r>
            <a:r>
              <a:rPr lang="en-US" sz="1600" baseline="-25000" dirty="0" err="1"/>
              <a:t>hmax</a:t>
            </a:r>
            <a:r>
              <a:rPr lang="en-US" sz="1600" dirty="0"/>
              <a:t>-T</a:t>
            </a:r>
            <a:r>
              <a:rPr lang="en-US" sz="1600" baseline="-25000" dirty="0"/>
              <a:t>c</a:t>
            </a:r>
            <a:r>
              <a:rPr lang="en-US" sz="1600" dirty="0"/>
              <a:t> = infinity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CCB28-CA8B-0A47-8596-B11233E0767C}"/>
              </a:ext>
            </a:extLst>
          </p:cNvPr>
          <p:cNvSpPr txBox="1"/>
          <p:nvPr/>
        </p:nvSpPr>
        <p:spPr>
          <a:xfrm>
            <a:off x="5998701" y="4579424"/>
            <a:ext cx="276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no TRA then </a:t>
            </a:r>
            <a:r>
              <a:rPr lang="en-US" dirty="0" err="1"/>
              <a:t>T</a:t>
            </a:r>
            <a:r>
              <a:rPr lang="en-US" baseline="-25000" dirty="0" err="1"/>
              <a:t>hmax</a:t>
            </a:r>
            <a:r>
              <a:rPr lang="en-US" dirty="0"/>
              <a:t>= </a:t>
            </a:r>
            <a:r>
              <a:rPr lang="en-US" dirty="0" err="1"/>
              <a:t>T</a:t>
            </a:r>
            <a:r>
              <a:rPr lang="en-US" baseline="-25000" dirty="0" err="1"/>
              <a:t>plateau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938558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21F7DC0-384F-2842-A424-ECE9279FCE94}" vid="{306DF5BF-757E-7A42-9D39-E8B8B64498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12258</TotalTime>
  <Words>557</Words>
  <Application>Microsoft Macintosh PowerPoint</Application>
  <PresentationFormat>On-screen Show (4:3)</PresentationFormat>
  <Paragraphs>141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A. Monroy</dc:creator>
  <cp:lastModifiedBy>Jose A. Monroy</cp:lastModifiedBy>
  <cp:revision>71</cp:revision>
  <dcterms:created xsi:type="dcterms:W3CDTF">2020-10-23T20:23:29Z</dcterms:created>
  <dcterms:modified xsi:type="dcterms:W3CDTF">2021-04-13T00:26:31Z</dcterms:modified>
</cp:coreProperties>
</file>

<file path=docProps/thumbnail.jpeg>
</file>